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7"/>
    <p:sldId id="257" r:id="rId28"/>
    <p:sldId id="25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  <p:sldId id="273" r:id="rId44"/>
  </p:sldIdLst>
  <p:sldSz cx="18288000" cy="10287000"/>
  <p:notesSz cx="6858000" cy="9144000"/>
  <p:embeddedFontLst>
    <p:embeddedFont>
      <p:font typeface="Raleway" charset="1" panose="020B0503030101060003"/>
      <p:regular r:id="rId6"/>
    </p:embeddedFont>
    <p:embeddedFont>
      <p:font typeface="Raleway Bold" charset="1" panose="020B0803030101060003"/>
      <p:regular r:id="rId7"/>
    </p:embeddedFont>
    <p:embeddedFont>
      <p:font typeface="Playfair Display" charset="1" panose="00000500000000000000"/>
      <p:regular r:id="rId8"/>
    </p:embeddedFont>
    <p:embeddedFont>
      <p:font typeface="Playfair Display Bold" charset="1" panose="00000800000000000000"/>
      <p:regular r:id="rId9"/>
    </p:embeddedFont>
    <p:embeddedFont>
      <p:font typeface="Playfair Display Italics" charset="1" panose="00000500000000000000"/>
      <p:regular r:id="rId10"/>
    </p:embeddedFont>
    <p:embeddedFont>
      <p:font typeface="Playfair Display Bold Italics" charset="1" panose="00000800000000000000"/>
      <p:regular r:id="rId11"/>
    </p:embeddedFont>
    <p:embeddedFont>
      <p:font typeface="Arimo" charset="1" panose="020B0604020202020204"/>
      <p:regular r:id="rId12"/>
    </p:embeddedFont>
    <p:embeddedFont>
      <p:font typeface="Arimo Bold" charset="1" panose="020B0704020202020204"/>
      <p:regular r:id="rId13"/>
    </p:embeddedFont>
    <p:embeddedFont>
      <p:font typeface="Arimo Italics" charset="1" panose="020B0604020202090204"/>
      <p:regular r:id="rId14"/>
    </p:embeddedFont>
    <p:embeddedFont>
      <p:font typeface="Arimo Bold Italics" charset="1" panose="020B0704020202090204"/>
      <p:regular r:id="rId15"/>
    </p:embeddedFont>
    <p:embeddedFont>
      <p:font typeface="Gidole" charset="1" panose="02000503000000000000"/>
      <p:regular r:id="rId16"/>
    </p:embeddedFont>
    <p:embeddedFont>
      <p:font typeface="League Spartan" charset="1" panose="00000800000000000000"/>
      <p:regular r:id="rId17"/>
    </p:embeddedFont>
    <p:embeddedFont>
      <p:font typeface="Poppins Light" charset="1" panose="02000000000000000000"/>
      <p:regular r:id="rId18"/>
    </p:embeddedFont>
    <p:embeddedFont>
      <p:font typeface="Poppins Light Bold" charset="1" panose="02000000000000000000"/>
      <p:regular r:id="rId19"/>
    </p:embeddedFont>
    <p:embeddedFont>
      <p:font typeface="Open Sans Light" charset="1" panose="020B0306030504020204"/>
      <p:regular r:id="rId20"/>
    </p:embeddedFont>
    <p:embeddedFont>
      <p:font typeface="Open Sans Light Bold" charset="1" panose="020B0806030504020204"/>
      <p:regular r:id="rId21"/>
    </p:embeddedFont>
    <p:embeddedFont>
      <p:font typeface="Open Sans Light Italics" charset="1" panose="020B0306030504020204"/>
      <p:regular r:id="rId22"/>
    </p:embeddedFont>
    <p:embeddedFont>
      <p:font typeface="Open Sans Light Bold Italics" charset="1" panose="020B0806030504020204"/>
      <p:regular r:id="rId23"/>
    </p:embeddedFont>
    <p:embeddedFont>
      <p:font typeface="Cormorant Garamond Bold" charset="1" panose="00000800000000000000"/>
      <p:regular r:id="rId24"/>
    </p:embeddedFont>
    <p:embeddedFont>
      <p:font typeface="Cormorant Garamond Bold Italics" charset="1" panose="00000800000000000000"/>
      <p:regular r:id="rId25"/>
    </p:embeddedFont>
    <p:embeddedFont>
      <p:font typeface="CAT Neuzeit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slides/slide1.xml" Type="http://schemas.openxmlformats.org/officeDocument/2006/relationships/slide"/><Relationship Id="rId28" Target="slides/slide2.xml" Type="http://schemas.openxmlformats.org/officeDocument/2006/relationships/slide"/><Relationship Id="rId29" Target="slides/slide3.xml" Type="http://schemas.openxmlformats.org/officeDocument/2006/relationships/slide"/><Relationship Id="rId3" Target="viewProps.xml" Type="http://schemas.openxmlformats.org/officeDocument/2006/relationships/viewProps"/><Relationship Id="rId30" Target="slides/slide4.xml" Type="http://schemas.openxmlformats.org/officeDocument/2006/relationships/slide"/><Relationship Id="rId31" Target="slides/slide5.xml" Type="http://schemas.openxmlformats.org/officeDocument/2006/relationships/slide"/><Relationship Id="rId32" Target="slides/slide6.xml" Type="http://schemas.openxmlformats.org/officeDocument/2006/relationships/slide"/><Relationship Id="rId33" Target="slides/slide7.xml" Type="http://schemas.openxmlformats.org/officeDocument/2006/relationships/slide"/><Relationship Id="rId34" Target="slides/slide8.xml" Type="http://schemas.openxmlformats.org/officeDocument/2006/relationships/slide"/><Relationship Id="rId35" Target="slides/slide9.xml" Type="http://schemas.openxmlformats.org/officeDocument/2006/relationships/slide"/><Relationship Id="rId36" Target="slides/slide10.xml" Type="http://schemas.openxmlformats.org/officeDocument/2006/relationships/slide"/><Relationship Id="rId37" Target="slides/slide11.xml" Type="http://schemas.openxmlformats.org/officeDocument/2006/relationships/slide"/><Relationship Id="rId38" Target="slides/slide12.xml" Type="http://schemas.openxmlformats.org/officeDocument/2006/relationships/slide"/><Relationship Id="rId39" Target="slides/slide13.xml" Type="http://schemas.openxmlformats.org/officeDocument/2006/relationships/slide"/><Relationship Id="rId4" Target="theme/theme1.xml" Type="http://schemas.openxmlformats.org/officeDocument/2006/relationships/theme"/><Relationship Id="rId40" Target="slides/slide14.xml" Type="http://schemas.openxmlformats.org/officeDocument/2006/relationships/slide"/><Relationship Id="rId41" Target="slides/slide15.xml" Type="http://schemas.openxmlformats.org/officeDocument/2006/relationships/slide"/><Relationship Id="rId42" Target="slides/slide16.xml" Type="http://schemas.openxmlformats.org/officeDocument/2006/relationships/slide"/><Relationship Id="rId43" Target="slides/slide17.xml" Type="http://schemas.openxmlformats.org/officeDocument/2006/relationships/slide"/><Relationship Id="rId44" Target="slides/slide18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Relationship Id="rId4" Target="../media/image26.png" Type="http://schemas.openxmlformats.org/officeDocument/2006/relationships/image"/><Relationship Id="rId5" Target="../media/image27.jpeg" Type="http://schemas.openxmlformats.org/officeDocument/2006/relationships/image"/><Relationship Id="rId6" Target="../media/image28.jpeg" Type="http://schemas.openxmlformats.org/officeDocument/2006/relationships/image"/><Relationship Id="rId7" Target="../media/image29.jpeg" Type="http://schemas.openxmlformats.org/officeDocument/2006/relationships/image"/><Relationship Id="rId8" Target="../media/image30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pn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Relationship Id="rId6" Target="../media/image35.png" Type="http://schemas.openxmlformats.org/officeDocument/2006/relationships/image"/><Relationship Id="rId7" Target="../media/image36.png" Type="http://schemas.openxmlformats.org/officeDocument/2006/relationships/image"/><Relationship Id="rId8" Target="../media/image3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jpe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7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8.png" Type="http://schemas.openxmlformats.org/officeDocument/2006/relationships/image"/><Relationship Id="rId4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52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96000"/>
          </a:blip>
          <a:srcRect l="26443" t="0" r="26443" b="0"/>
          <a:stretch>
            <a:fillRect/>
          </a:stretch>
        </p:blipFill>
        <p:spPr>
          <a:xfrm flipH="false" flipV="false" rot="0">
            <a:off x="10987574" y="-896948"/>
            <a:ext cx="8542951" cy="12080896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-782927">
            <a:off x="-5433004" y="-3521525"/>
            <a:ext cx="17084107" cy="16682782"/>
          </a:xfrm>
          <a:prstGeom prst="rect">
            <a:avLst/>
          </a:prstGeom>
          <a:solidFill>
            <a:srgbClr val="9ACB00"/>
          </a:solidFill>
        </p:spPr>
      </p:sp>
      <p:sp>
        <p:nvSpPr>
          <p:cNvPr name="AutoShape 4" id="4"/>
          <p:cNvSpPr/>
          <p:nvPr/>
        </p:nvSpPr>
        <p:spPr>
          <a:xfrm rot="-782927">
            <a:off x="11851498" y="-991268"/>
            <a:ext cx="549542" cy="11861169"/>
          </a:xfrm>
          <a:prstGeom prst="rect">
            <a:avLst/>
          </a:prstGeom>
          <a:solidFill>
            <a:srgbClr val="FA9B00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457664" y="363538"/>
            <a:ext cx="8686336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252">
                <a:solidFill>
                  <a:srgbClr val="7E017F"/>
                </a:solidFill>
                <a:latin typeface="Cormorant Garamond Bold"/>
              </a:rPr>
              <a:t>КОМУНАЛЬНИЙ ЗАКЛАД </a:t>
            </a:r>
          </a:p>
          <a:p>
            <a:pPr>
              <a:lnSpc>
                <a:spcPts val="3919"/>
              </a:lnSpc>
            </a:pPr>
            <a:r>
              <a:rPr lang="en-US" sz="2800" spc="252">
                <a:solidFill>
                  <a:srgbClr val="7E017F"/>
                </a:solidFill>
                <a:latin typeface="Cormorant Garamond Bold"/>
              </a:rPr>
              <a:t>"ЦЕНТР ПОЗАШКІЛЬНОЇ ОСВІТИ" МЕЛІТОПОЛЬСЬКОЇ МІСЬКОЇ РАДИ ЗАПОРІЗЬКОЇ ОБЛАСТІ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7664" y="3824922"/>
            <a:ext cx="11289920" cy="304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920"/>
              </a:lnSpc>
            </a:pPr>
            <a:r>
              <a:rPr lang="en-US" sz="7200" spc="179">
                <a:solidFill>
                  <a:srgbClr val="7E017F"/>
                </a:solidFill>
                <a:latin typeface="Cormorant Garamond Bold"/>
              </a:rPr>
              <a:t>ДОСЛІДНИЦЬКО-ЕКСПЕРИМЕНТАЛЬНИЙ ВІДДІЛ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57664" y="7414107"/>
            <a:ext cx="12388248" cy="237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 spc="270">
                <a:solidFill>
                  <a:srgbClr val="953565"/>
                </a:solidFill>
                <a:latin typeface="Gidole"/>
              </a:rPr>
              <a:t>запрошує учнів 9-11 класів</a:t>
            </a:r>
          </a:p>
          <a:p>
            <a:pPr>
              <a:lnSpc>
                <a:spcPts val="6299"/>
              </a:lnSpc>
            </a:pPr>
            <a:r>
              <a:rPr lang="en-US" sz="4500" spc="270">
                <a:solidFill>
                  <a:srgbClr val="953565"/>
                </a:solidFill>
                <a:latin typeface="Gidole"/>
              </a:rPr>
              <a:t>долучитися до </a:t>
            </a:r>
          </a:p>
          <a:p>
            <a:pPr>
              <a:lnSpc>
                <a:spcPts val="6299"/>
              </a:lnSpc>
            </a:pPr>
            <a:r>
              <a:rPr lang="en-US" sz="4500" spc="270">
                <a:solidFill>
                  <a:srgbClr val="953565"/>
                </a:solidFill>
                <a:latin typeface="Gidole"/>
              </a:rPr>
              <a:t>науково-дослідницької роботи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3049450" y="5807848"/>
            <a:ext cx="7164859" cy="6197603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59265" y="427991"/>
            <a:ext cx="10293747" cy="9354592"/>
            <a:chOff x="0" y="0"/>
            <a:chExt cx="13724996" cy="12472789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12472789"/>
            </a:xfrm>
            <a:prstGeom prst="rect">
              <a:avLst/>
            </a:prstGeom>
            <a:solidFill>
              <a:srgbClr val="FCCD01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7968542" y="885825"/>
            <a:ext cx="8947858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Кліматологія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68542" y="2966233"/>
            <a:ext cx="8947858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Геологія, геохімія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657680" y="1028700"/>
            <a:ext cx="328856" cy="9503607"/>
            <a:chOff x="0" y="0"/>
            <a:chExt cx="438475" cy="12671476"/>
          </a:xfrm>
        </p:grpSpPr>
        <p:sp>
          <p:nvSpPr>
            <p:cNvPr name="AutoShape 8" id="8"/>
            <p:cNvSpPr/>
            <p:nvPr/>
          </p:nvSpPr>
          <p:spPr>
            <a:xfrm rot="0">
              <a:off x="176764" y="0"/>
              <a:ext cx="90435" cy="12671476"/>
            </a:xfrm>
            <a:prstGeom prst="rect">
              <a:avLst/>
            </a:prstGeom>
            <a:solidFill>
              <a:srgbClr val="7E017F"/>
            </a:solidFill>
          </p:spPr>
        </p:sp>
        <p:grpSp>
          <p:nvGrpSpPr>
            <p:cNvPr name="Group 9" id="9"/>
            <p:cNvGrpSpPr/>
            <p:nvPr/>
          </p:nvGrpSpPr>
          <p:grpSpPr>
            <a:xfrm rot="0">
              <a:off x="0" y="0"/>
              <a:ext cx="438475" cy="438475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891759"/>
              <a:ext cx="438475" cy="438475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5783517"/>
              <a:ext cx="438475" cy="438475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8675276"/>
              <a:ext cx="438475" cy="438475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</p:grpSp>
      <p:grpSp>
        <p:nvGrpSpPr>
          <p:cNvPr name="Group 17" id="17"/>
          <p:cNvGrpSpPr/>
          <p:nvPr/>
        </p:nvGrpSpPr>
        <p:grpSpPr>
          <a:xfrm rot="0">
            <a:off x="280724" y="427991"/>
            <a:ext cx="6044412" cy="3561433"/>
            <a:chOff x="0" y="0"/>
            <a:chExt cx="8059216" cy="4748578"/>
          </a:xfrm>
        </p:grpSpPr>
        <p:sp>
          <p:nvSpPr>
            <p:cNvPr name="AutoShape 18" id="18"/>
            <p:cNvSpPr/>
            <p:nvPr/>
          </p:nvSpPr>
          <p:spPr>
            <a:xfrm>
              <a:off x="0" y="0"/>
              <a:ext cx="8059216" cy="4748578"/>
            </a:xfrm>
            <a:prstGeom prst="rect">
              <a:avLst/>
            </a:prstGeom>
            <a:solidFill>
              <a:srgbClr val="953565"/>
            </a:solidFill>
          </p:spPr>
        </p:sp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05996" y="-1876117"/>
            <a:ext cx="4438816" cy="4216875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5"/>
          <a:srcRect l="8162" t="0" r="44918" b="4285"/>
          <a:stretch>
            <a:fillRect/>
          </a:stretch>
        </p:blipFill>
        <p:spPr>
          <a:xfrm flipH="false" flipV="false" rot="0">
            <a:off x="1944368" y="6272147"/>
            <a:ext cx="2788461" cy="3199810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7968542" y="7077957"/>
            <a:ext cx="8947858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Географія та ландшафтознавство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7406" y="904875"/>
            <a:ext cx="6351046" cy="2270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201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9100"/>
              </a:lnSpc>
            </a:pPr>
            <a:r>
              <a:rPr lang="en-US" sz="6500" spc="201">
                <a:solidFill>
                  <a:srgbClr val="FCCD00"/>
                </a:solidFill>
                <a:latin typeface="Cormorant Garamond Bold"/>
              </a:rPr>
              <a:t>наук про Землю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68542" y="5095875"/>
            <a:ext cx="9576270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Гідрологія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2983145" y="6818439"/>
            <a:ext cx="6074240" cy="5254218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28694" y="427991"/>
            <a:ext cx="10293747" cy="9629729"/>
            <a:chOff x="0" y="0"/>
            <a:chExt cx="13724996" cy="12839638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12839638"/>
            </a:xfrm>
            <a:prstGeom prst="rect">
              <a:avLst/>
            </a:prstGeom>
            <a:solidFill>
              <a:srgbClr val="FCCD01"/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7815689" y="904875"/>
            <a:ext cx="9922037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4">
                <a:solidFill>
                  <a:srgbClr val="7E017F"/>
                </a:solidFill>
                <a:latin typeface="Poppins Light Bold"/>
              </a:rPr>
              <a:t>Філософія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6790253" y="1028700"/>
            <a:ext cx="67826" cy="9503607"/>
          </a:xfrm>
          <a:prstGeom prst="rect">
            <a:avLst/>
          </a:prstGeom>
          <a:solidFill>
            <a:srgbClr val="7E017F"/>
          </a:solidFill>
        </p:spPr>
      </p:sp>
      <p:grpSp>
        <p:nvGrpSpPr>
          <p:cNvPr name="Group 8" id="8"/>
          <p:cNvGrpSpPr/>
          <p:nvPr/>
        </p:nvGrpSpPr>
        <p:grpSpPr>
          <a:xfrm rot="0">
            <a:off x="6657680" y="1028700"/>
            <a:ext cx="328856" cy="328856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657680" y="4249274"/>
            <a:ext cx="328856" cy="328856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657680" y="7292159"/>
            <a:ext cx="328856" cy="328856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657680" y="8550365"/>
            <a:ext cx="328856" cy="328856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80724" y="427991"/>
            <a:ext cx="6044412" cy="4279367"/>
            <a:chOff x="0" y="0"/>
            <a:chExt cx="8059216" cy="5705822"/>
          </a:xfrm>
        </p:grpSpPr>
        <p:sp>
          <p:nvSpPr>
            <p:cNvPr name="AutoShape 17" id="17"/>
            <p:cNvSpPr/>
            <p:nvPr/>
          </p:nvSpPr>
          <p:spPr>
            <a:xfrm>
              <a:off x="0" y="0"/>
              <a:ext cx="8059216" cy="5705822"/>
            </a:xfrm>
            <a:prstGeom prst="rect">
              <a:avLst/>
            </a:prstGeom>
            <a:solidFill>
              <a:srgbClr val="953565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6657680" y="5552875"/>
            <a:ext cx="328856" cy="328856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657680" y="2479110"/>
            <a:ext cx="328856" cy="328856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7815689" y="2085102"/>
            <a:ext cx="9922037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4">
                <a:solidFill>
                  <a:srgbClr val="7E017F"/>
                </a:solidFill>
                <a:latin typeface="Poppins Light Bold"/>
              </a:rPr>
              <a:t>Релігієзнавство</a:t>
            </a:r>
          </a:p>
        </p:txBody>
      </p:sp>
      <p:pic>
        <p:nvPicPr>
          <p:cNvPr name="Picture 23" id="2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05996" y="-1876117"/>
            <a:ext cx="4438816" cy="4216875"/>
          </a:xfrm>
          <a:prstGeom prst="rect">
            <a:avLst/>
          </a:prstGeom>
        </p:spPr>
      </p:pic>
      <p:pic>
        <p:nvPicPr>
          <p:cNvPr name="Picture 24" id="2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443517" y="6297707"/>
            <a:ext cx="5596160" cy="3147840"/>
          </a:xfrm>
          <a:prstGeom prst="rect">
            <a:avLst/>
          </a:prstGeom>
        </p:spPr>
      </p:pic>
      <p:sp>
        <p:nvSpPr>
          <p:cNvPr name="TextBox 25" id="25"/>
          <p:cNvSpPr txBox="true"/>
          <p:nvPr/>
        </p:nvSpPr>
        <p:spPr>
          <a:xfrm rot="0">
            <a:off x="280724" y="557419"/>
            <a:ext cx="5921748" cy="3840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19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FCCD00"/>
                </a:solidFill>
                <a:latin typeface="Cormorant Garamond Bold"/>
              </a:rPr>
              <a:t>філософії та суспільство-знавства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815689" y="3995746"/>
            <a:ext cx="9922037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4">
                <a:solidFill>
                  <a:srgbClr val="7E017F"/>
                </a:solidFill>
                <a:latin typeface="Poppins Light Bold"/>
              </a:rPr>
              <a:t>Журналістика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815689" y="5184485"/>
            <a:ext cx="9922037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4">
                <a:solidFill>
                  <a:srgbClr val="7E017F"/>
                </a:solidFill>
                <a:latin typeface="Poppins Light Bold"/>
              </a:rPr>
              <a:t>Педагогіка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15689" y="6956335"/>
            <a:ext cx="9922037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4">
                <a:solidFill>
                  <a:srgbClr val="7E017F"/>
                </a:solidFill>
                <a:latin typeface="Arimo Bold"/>
              </a:rPr>
              <a:t>Правознавство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815689" y="8181975"/>
            <a:ext cx="9922037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4">
                <a:solidFill>
                  <a:srgbClr val="7E017F"/>
                </a:solidFill>
                <a:latin typeface="Poppins Light Bold"/>
              </a:rPr>
              <a:t>Соціологія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3049450" y="5807848"/>
            <a:ext cx="7164859" cy="6197603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59265" y="427991"/>
            <a:ext cx="10293747" cy="9354592"/>
            <a:chOff x="0" y="0"/>
            <a:chExt cx="13724996" cy="12472789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12472789"/>
            </a:xfrm>
            <a:prstGeom prst="rect">
              <a:avLst/>
            </a:prstGeom>
            <a:solidFill>
              <a:srgbClr val="FCCD01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7968542" y="2750948"/>
            <a:ext cx="8947858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Українська література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68542" y="887578"/>
            <a:ext cx="9576270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Фольклористика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657680" y="1028700"/>
            <a:ext cx="328856" cy="9503607"/>
            <a:chOff x="0" y="0"/>
            <a:chExt cx="438475" cy="12671476"/>
          </a:xfrm>
        </p:grpSpPr>
        <p:sp>
          <p:nvSpPr>
            <p:cNvPr name="AutoShape 8" id="8"/>
            <p:cNvSpPr/>
            <p:nvPr/>
          </p:nvSpPr>
          <p:spPr>
            <a:xfrm rot="0">
              <a:off x="176764" y="0"/>
              <a:ext cx="90435" cy="12671476"/>
            </a:xfrm>
            <a:prstGeom prst="rect">
              <a:avLst/>
            </a:prstGeom>
            <a:solidFill>
              <a:srgbClr val="7E017F"/>
            </a:solidFill>
          </p:spPr>
        </p:sp>
        <p:grpSp>
          <p:nvGrpSpPr>
            <p:cNvPr name="Group 9" id="9"/>
            <p:cNvGrpSpPr/>
            <p:nvPr/>
          </p:nvGrpSpPr>
          <p:grpSpPr>
            <a:xfrm rot="0">
              <a:off x="0" y="0"/>
              <a:ext cx="438475" cy="438475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891759"/>
              <a:ext cx="438475" cy="438475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5783517"/>
              <a:ext cx="438475" cy="438475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8675276"/>
              <a:ext cx="438475" cy="438475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</p:grpSp>
      <p:grpSp>
        <p:nvGrpSpPr>
          <p:cNvPr name="Group 17" id="17"/>
          <p:cNvGrpSpPr/>
          <p:nvPr/>
        </p:nvGrpSpPr>
        <p:grpSpPr>
          <a:xfrm rot="0">
            <a:off x="280724" y="427991"/>
            <a:ext cx="6044412" cy="4279367"/>
            <a:chOff x="0" y="0"/>
            <a:chExt cx="8059216" cy="5705822"/>
          </a:xfrm>
        </p:grpSpPr>
        <p:sp>
          <p:nvSpPr>
            <p:cNvPr name="AutoShape 18" id="18"/>
            <p:cNvSpPr/>
            <p:nvPr/>
          </p:nvSpPr>
          <p:spPr>
            <a:xfrm>
              <a:off x="0" y="0"/>
              <a:ext cx="8059216" cy="5705822"/>
            </a:xfrm>
            <a:prstGeom prst="rect">
              <a:avLst/>
            </a:prstGeom>
            <a:solidFill>
              <a:srgbClr val="953565"/>
            </a:solidFill>
          </p:spPr>
        </p:sp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204275" y="-1680447"/>
            <a:ext cx="3548737" cy="3371300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538885" y="6341175"/>
            <a:ext cx="3528089" cy="3175280"/>
          </a:xfrm>
          <a:prstGeom prst="rect">
            <a:avLst/>
          </a:prstGeom>
        </p:spPr>
      </p:pic>
      <p:sp>
        <p:nvSpPr>
          <p:cNvPr name="TextBox 22" id="22"/>
          <p:cNvSpPr txBox="true"/>
          <p:nvPr/>
        </p:nvSpPr>
        <p:spPr>
          <a:xfrm rot="0">
            <a:off x="127406" y="451163"/>
            <a:ext cx="6351046" cy="4109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216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7699"/>
              </a:lnSpc>
            </a:pPr>
            <a:r>
              <a:rPr lang="en-US" sz="6999" spc="216">
                <a:solidFill>
                  <a:srgbClr val="FCCD00"/>
                </a:solidFill>
                <a:latin typeface="Cormorant Garamond Bold"/>
              </a:rPr>
              <a:t>літературознавства </a:t>
            </a:r>
            <a:r>
              <a:rPr lang="en-US" sz="5499" spc="170">
                <a:solidFill>
                  <a:srgbClr val="FCCD00"/>
                </a:solidFill>
                <a:latin typeface="Cormorant Garamond Bold"/>
              </a:rPr>
              <a:t>фольклористики та мистецтвознавства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968542" y="5170673"/>
            <a:ext cx="8947858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Зарубіжна література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68542" y="7305675"/>
            <a:ext cx="8947858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Мистецтвознавство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3000681" y="6551157"/>
            <a:ext cx="6362688" cy="550372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59265" y="1645426"/>
            <a:ext cx="10293747" cy="7441824"/>
            <a:chOff x="0" y="0"/>
            <a:chExt cx="13724996" cy="9922433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9922433"/>
            </a:xfrm>
            <a:prstGeom prst="rect">
              <a:avLst/>
            </a:prstGeom>
            <a:solidFill>
              <a:srgbClr val="FCCD01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7968542" y="2558672"/>
            <a:ext cx="9467561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Українська мова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657680" y="2907098"/>
            <a:ext cx="328856" cy="9673437"/>
            <a:chOff x="0" y="0"/>
            <a:chExt cx="438475" cy="12897916"/>
          </a:xfrm>
        </p:grpSpPr>
        <p:sp>
          <p:nvSpPr>
            <p:cNvPr name="AutoShape 7" id="7"/>
            <p:cNvSpPr/>
            <p:nvPr/>
          </p:nvSpPr>
          <p:spPr>
            <a:xfrm rot="0">
              <a:off x="176764" y="226440"/>
              <a:ext cx="90435" cy="12671476"/>
            </a:xfrm>
            <a:prstGeom prst="rect">
              <a:avLst/>
            </a:prstGeom>
            <a:solidFill>
              <a:srgbClr val="7E017F"/>
            </a:solidFill>
          </p:spPr>
        </p:sp>
        <p:grpSp>
          <p:nvGrpSpPr>
            <p:cNvPr name="Group 8" id="8"/>
            <p:cNvGrpSpPr/>
            <p:nvPr/>
          </p:nvGrpSpPr>
          <p:grpSpPr>
            <a:xfrm rot="0">
              <a:off x="0" y="0"/>
              <a:ext cx="438475" cy="438475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3054802"/>
              <a:ext cx="438475" cy="438475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6170745"/>
              <a:ext cx="438475" cy="438475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280724" y="1582067"/>
            <a:ext cx="6044412" cy="3561433"/>
            <a:chOff x="0" y="0"/>
            <a:chExt cx="8059216" cy="4748578"/>
          </a:xfrm>
        </p:grpSpPr>
        <p:sp>
          <p:nvSpPr>
            <p:cNvPr name="AutoShape 15" id="15"/>
            <p:cNvSpPr/>
            <p:nvPr/>
          </p:nvSpPr>
          <p:spPr>
            <a:xfrm>
              <a:off x="0" y="0"/>
              <a:ext cx="8059216" cy="4748578"/>
            </a:xfrm>
            <a:prstGeom prst="rect">
              <a:avLst/>
            </a:prstGeom>
            <a:solidFill>
              <a:srgbClr val="953565"/>
            </a:solid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05996" y="-1876117"/>
            <a:ext cx="4438816" cy="421687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526353" y="6369075"/>
            <a:ext cx="5553153" cy="3123649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0" y="1775893"/>
            <a:ext cx="6657680" cy="2608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spc="225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10500"/>
              </a:lnSpc>
            </a:pPr>
            <a:r>
              <a:rPr lang="en-US" sz="7500" spc="225">
                <a:solidFill>
                  <a:srgbClr val="FCCD00"/>
                </a:solidFill>
                <a:latin typeface="Cormorant Garamond Bold"/>
              </a:rPr>
              <a:t>мовознавства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968542" y="4790319"/>
            <a:ext cx="9467561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Англійська мова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68542" y="7309060"/>
            <a:ext cx="9593970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Німецька мова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2983145" y="6818439"/>
            <a:ext cx="6074240" cy="5254218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28694" y="427991"/>
            <a:ext cx="10293747" cy="9629729"/>
            <a:chOff x="0" y="0"/>
            <a:chExt cx="13724996" cy="12839638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12839638"/>
            </a:xfrm>
            <a:prstGeom prst="rect">
              <a:avLst/>
            </a:prstGeom>
            <a:solidFill>
              <a:srgbClr val="FCCD01"/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 rot="0">
            <a:off x="6790253" y="1028700"/>
            <a:ext cx="67826" cy="9503607"/>
          </a:xfrm>
          <a:prstGeom prst="rect">
            <a:avLst/>
          </a:prstGeom>
          <a:solidFill>
            <a:srgbClr val="7E017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6657680" y="1028700"/>
            <a:ext cx="328856" cy="328856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657680" y="3950084"/>
            <a:ext cx="328856" cy="328856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657680" y="7067766"/>
            <a:ext cx="328856" cy="328856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657680" y="8550365"/>
            <a:ext cx="328856" cy="328856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80724" y="427991"/>
            <a:ext cx="6044412" cy="4279367"/>
            <a:chOff x="0" y="0"/>
            <a:chExt cx="8059216" cy="5705822"/>
          </a:xfrm>
        </p:grpSpPr>
        <p:sp>
          <p:nvSpPr>
            <p:cNvPr name="AutoShape 16" id="16"/>
            <p:cNvSpPr/>
            <p:nvPr/>
          </p:nvSpPr>
          <p:spPr>
            <a:xfrm>
              <a:off x="0" y="0"/>
              <a:ext cx="8059216" cy="5705822"/>
            </a:xfrm>
            <a:prstGeom prst="rect">
              <a:avLst/>
            </a:prstGeom>
            <a:solidFill>
              <a:srgbClr val="953565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80724" y="1169914"/>
            <a:ext cx="5921748" cy="248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9240"/>
              </a:lnSpc>
            </a:pPr>
            <a:r>
              <a:rPr lang="en-US" sz="6999">
                <a:solidFill>
                  <a:srgbClr val="FCCD00"/>
                </a:solidFill>
                <a:latin typeface="Cormorant Garamond Bold"/>
              </a:rPr>
              <a:t>хімії та біології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6657680" y="5552875"/>
            <a:ext cx="328856" cy="328856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657680" y="2479110"/>
            <a:ext cx="328856" cy="328856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7815689" y="2119663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Біологія людини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815689" y="669253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Хімія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05996" y="-1876117"/>
            <a:ext cx="4438816" cy="4216875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236537" y="6060432"/>
            <a:ext cx="2010121" cy="3105524"/>
          </a:xfrm>
          <a:prstGeom prst="rect">
            <a:avLst/>
          </a:prstGeom>
        </p:spPr>
      </p:pic>
      <p:sp>
        <p:nvSpPr>
          <p:cNvPr name="TextBox 26" id="26"/>
          <p:cNvSpPr txBox="true"/>
          <p:nvPr/>
        </p:nvSpPr>
        <p:spPr>
          <a:xfrm rot="0">
            <a:off x="7815689" y="3590637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Загальна біологія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830975" y="5279065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Зоологія, ботаніка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30975" y="6708319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Медицина, валеологія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830975" y="8162925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Психологія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2983145" y="6818439"/>
            <a:ext cx="6074240" cy="5254218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28694" y="427991"/>
            <a:ext cx="10293747" cy="9629729"/>
            <a:chOff x="0" y="0"/>
            <a:chExt cx="13724996" cy="12839638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12839638"/>
            </a:xfrm>
            <a:prstGeom prst="rect">
              <a:avLst/>
            </a:prstGeom>
            <a:solidFill>
              <a:srgbClr val="FCCD01"/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 rot="0">
            <a:off x="6790253" y="1028700"/>
            <a:ext cx="67826" cy="9503607"/>
          </a:xfrm>
          <a:prstGeom prst="rect">
            <a:avLst/>
          </a:prstGeom>
          <a:solidFill>
            <a:srgbClr val="7E017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6657680" y="1028700"/>
            <a:ext cx="328856" cy="328856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657680" y="3950084"/>
            <a:ext cx="328856" cy="328856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657680" y="7067766"/>
            <a:ext cx="328856" cy="328856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657680" y="8550365"/>
            <a:ext cx="328856" cy="328856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80724" y="427991"/>
            <a:ext cx="6044412" cy="4279367"/>
            <a:chOff x="0" y="0"/>
            <a:chExt cx="8059216" cy="5705822"/>
          </a:xfrm>
        </p:grpSpPr>
        <p:sp>
          <p:nvSpPr>
            <p:cNvPr name="AutoShape 16" id="16"/>
            <p:cNvSpPr/>
            <p:nvPr/>
          </p:nvSpPr>
          <p:spPr>
            <a:xfrm>
              <a:off x="0" y="0"/>
              <a:ext cx="8059216" cy="5705822"/>
            </a:xfrm>
            <a:prstGeom prst="rect">
              <a:avLst/>
            </a:prstGeom>
            <a:solidFill>
              <a:srgbClr val="953565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80724" y="585738"/>
            <a:ext cx="5921748" cy="3650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9240"/>
              </a:lnSpc>
            </a:pPr>
            <a:r>
              <a:rPr lang="en-US" sz="6999">
                <a:solidFill>
                  <a:srgbClr val="FCCD00"/>
                </a:solidFill>
                <a:latin typeface="Cormorant Garamond Bold"/>
              </a:rPr>
              <a:t>екології та аграрних наук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6657680" y="5552875"/>
            <a:ext cx="328856" cy="328856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657680" y="2479110"/>
            <a:ext cx="328856" cy="328856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7815689" y="2175762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Охорона довкілля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815689" y="669253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Екологія</a:t>
            </a:r>
          </a:p>
        </p:txBody>
      </p:sp>
      <p:pic>
        <p:nvPicPr>
          <p:cNvPr name="Picture 24" id="2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05996" y="-1876117"/>
            <a:ext cx="4438816" cy="4216875"/>
          </a:xfrm>
          <a:prstGeom prst="rect">
            <a:avLst/>
          </a:prstGeom>
        </p:spPr>
      </p:pic>
      <p:pic>
        <p:nvPicPr>
          <p:cNvPr name="Picture 25" id="2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219436" y="5881731"/>
            <a:ext cx="2044324" cy="3259067"/>
          </a:xfrm>
          <a:prstGeom prst="rect">
            <a:avLst/>
          </a:prstGeom>
        </p:spPr>
      </p:pic>
      <p:sp>
        <p:nvSpPr>
          <p:cNvPr name="TextBox 26" id="26"/>
          <p:cNvSpPr txBox="true"/>
          <p:nvPr/>
        </p:nvSpPr>
        <p:spPr>
          <a:xfrm rot="0">
            <a:off x="7815689" y="3665434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Агрономія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830975" y="5241666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Ветеринарія та зоотехніка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30975" y="6708319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Лісознавство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830975" y="8162925"/>
            <a:ext cx="9922037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Селекція та генетика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4828" y="903840"/>
            <a:ext cx="5906708" cy="8589784"/>
            <a:chOff x="0" y="0"/>
            <a:chExt cx="7875611" cy="11453046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8245" t="0" r="20181" b="0"/>
            <a:stretch>
              <a:fillRect/>
            </a:stretch>
          </p:blipFill>
          <p:spPr>
            <a:xfrm>
              <a:off x="0" y="0"/>
              <a:ext cx="7875611" cy="11453046"/>
            </a:xfrm>
            <a:prstGeom prst="rect">
              <a:avLst/>
            </a:prstGeom>
          </p:spPr>
        </p:pic>
      </p:grpSp>
      <p:sp>
        <p:nvSpPr>
          <p:cNvPr name="AutoShape 4" id="4"/>
          <p:cNvSpPr/>
          <p:nvPr/>
        </p:nvSpPr>
        <p:spPr>
          <a:xfrm rot="5400000">
            <a:off x="12466219" y="4510337"/>
            <a:ext cx="509834" cy="11133729"/>
          </a:xfrm>
          <a:prstGeom prst="rect">
            <a:avLst/>
          </a:prstGeom>
          <a:solidFill>
            <a:srgbClr val="FCCD01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6395435" y="4103288"/>
            <a:ext cx="228600" cy="228600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395435" y="5971242"/>
            <a:ext cx="228600" cy="228600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6892885" y="3792440"/>
            <a:ext cx="5058471" cy="1222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 spc="69">
                <a:solidFill>
                  <a:srgbClr val="7E017F"/>
                </a:solidFill>
                <a:latin typeface="Raleway Bold"/>
              </a:rPr>
              <a:t>Всеукраїнський конкурс-захист науково-дослідницьких робіт учнів-членів МАН України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961539" y="498709"/>
            <a:ext cx="4680126" cy="899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layfair Display Bold"/>
              </a:rPr>
              <a:t>Навчаємо.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892885" y="5342592"/>
            <a:ext cx="5058471" cy="1290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0"/>
              </a:lnSpc>
              <a:spcBef>
                <a:spcPct val="0"/>
              </a:spcBef>
            </a:pPr>
            <a:r>
              <a:rPr lang="en-US" sz="2300" spc="23">
                <a:solidFill>
                  <a:srgbClr val="7E017F"/>
                </a:solidFill>
                <a:latin typeface="Raleway Bold"/>
              </a:rPr>
              <a:t>Всеукраїнський біологічний форум учнівської та студентської молоді «Дотик природи»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892885" y="7248519"/>
            <a:ext cx="5058471" cy="856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0"/>
              </a:lnSpc>
              <a:spcBef>
                <a:spcPct val="0"/>
              </a:spcBef>
            </a:pPr>
            <a:r>
              <a:rPr lang="en-US" sz="2300" spc="23">
                <a:solidFill>
                  <a:srgbClr val="7E017F"/>
                </a:solidFill>
                <a:latin typeface="Raleway Bold"/>
              </a:rPr>
              <a:t>Міжн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а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род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ний конк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урс Stockholm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 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Junior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 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Water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 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Prize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395435" y="7639044"/>
            <a:ext cx="228600" cy="228600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3096179" y="3317369"/>
            <a:ext cx="5058471" cy="1724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0"/>
              </a:lnSpc>
              <a:spcBef>
                <a:spcPct val="0"/>
              </a:spcBef>
            </a:pPr>
            <a:r>
              <a:rPr lang="en-US" sz="2300" spc="23">
                <a:solidFill>
                  <a:srgbClr val="7E017F"/>
                </a:solidFill>
                <a:latin typeface="Raleway Bold"/>
              </a:rPr>
              <a:t>Міжн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а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род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на науково-практична конференція учнів-членів Малої академії на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ук «Україна очима</a:t>
            </a:r>
            <a:r>
              <a:rPr lang="en-US" sz="2300" spc="23">
                <a:solidFill>
                  <a:srgbClr val="7E017F"/>
                </a:solidFill>
                <a:latin typeface="Raleway Bold"/>
              </a:rPr>
              <a:t> молодих»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2651334" y="4103288"/>
            <a:ext cx="228600" cy="228600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2651334" y="5971242"/>
            <a:ext cx="228600" cy="228600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2651334" y="7639044"/>
            <a:ext cx="228600" cy="228600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1733195" y="498709"/>
            <a:ext cx="6259284" cy="899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layfair Display Bold"/>
              </a:rPr>
              <a:t>Супроводжуємо.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447477" y="1433054"/>
            <a:ext cx="7500051" cy="1438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8000" spc="80">
                <a:solidFill>
                  <a:srgbClr val="7E017F"/>
                </a:solidFill>
                <a:latin typeface="Playfair Display Bold"/>
              </a:rPr>
              <a:t>Перемагаємо!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096179" y="5342592"/>
            <a:ext cx="5058471" cy="1290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0"/>
              </a:lnSpc>
              <a:spcBef>
                <a:spcPct val="0"/>
              </a:spcBef>
            </a:pPr>
            <a:r>
              <a:rPr lang="en-US" sz="2300" spc="23">
                <a:solidFill>
                  <a:srgbClr val="7E017F"/>
                </a:solidFill>
                <a:latin typeface="Raleway Bold"/>
              </a:rPr>
              <a:t>Всеукраїнський науково-технічний конкурс "Еко-Техно Україна"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096179" y="7287042"/>
            <a:ext cx="5058471" cy="856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50"/>
              </a:lnSpc>
              <a:spcBef>
                <a:spcPct val="0"/>
              </a:spcBef>
            </a:pPr>
            <a:r>
              <a:rPr lang="en-US" sz="2300" spc="23">
                <a:solidFill>
                  <a:srgbClr val="7E017F"/>
                </a:solidFill>
                <a:latin typeface="Raleway Bold"/>
              </a:rPr>
              <a:t>Всеукраїнські та міжнародні наукові конференції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AutoShape 3" id="3"/>
            <p:cNvSpPr/>
            <p:nvPr/>
          </p:nvSpPr>
          <p:spPr>
            <a:xfrm>
              <a:off x="0" y="0"/>
              <a:ext cx="8043333" cy="4487333"/>
            </a:xfrm>
            <a:prstGeom prst="rect">
              <a:avLst/>
            </a:prstGeom>
            <a:solidFill>
              <a:srgbClr val="9ACB00"/>
            </a:solidFill>
          </p:spPr>
        </p:sp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0" t="15006" r="0" b="12208"/>
            <a:stretch>
              <a:fillRect/>
            </a:stretch>
          </p:blipFill>
          <p:spPr>
            <a:xfrm>
              <a:off x="8170333" y="0"/>
              <a:ext cx="16213667" cy="9101667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409" r="0" b="409"/>
            <a:stretch>
              <a:fillRect/>
            </a:stretch>
          </p:blipFill>
          <p:spPr>
            <a:xfrm>
              <a:off x="0" y="4614333"/>
              <a:ext cx="8043333" cy="4487333"/>
            </a:xfrm>
            <a:prstGeom prst="rect">
              <a:avLst/>
            </a:prstGeom>
          </p:spPr>
        </p:pic>
        <p:sp>
          <p:nvSpPr>
            <p:cNvPr name="AutoShape 6" id="6"/>
            <p:cNvSpPr/>
            <p:nvPr/>
          </p:nvSpPr>
          <p:spPr>
            <a:xfrm>
              <a:off x="0" y="9228667"/>
              <a:ext cx="8043333" cy="4487333"/>
            </a:xfrm>
            <a:prstGeom prst="rect">
              <a:avLst/>
            </a:prstGeom>
            <a:solidFill>
              <a:srgbClr val="9ACB00"/>
            </a:solidFill>
          </p:spPr>
        </p:sp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25614" r="0" b="0"/>
            <a:stretch>
              <a:fillRect/>
            </a:stretch>
          </p:blipFill>
          <p:spPr>
            <a:xfrm>
              <a:off x="8170333" y="9228667"/>
              <a:ext cx="8043333" cy="4487333"/>
            </a:xfrm>
            <a:prstGeom prst="rect">
              <a:avLst/>
            </a:prstGeom>
          </p:spPr>
        </p:pic>
        <p:sp>
          <p:nvSpPr>
            <p:cNvPr name="AutoShape 8" id="8"/>
            <p:cNvSpPr/>
            <p:nvPr/>
          </p:nvSpPr>
          <p:spPr>
            <a:xfrm>
              <a:off x="16340667" y="9228667"/>
              <a:ext cx="8043333" cy="4487333"/>
            </a:xfrm>
            <a:prstGeom prst="rect">
              <a:avLst/>
            </a:prstGeom>
            <a:solidFill>
              <a:srgbClr val="9ACB0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0" y="6875632"/>
            <a:ext cx="6006337" cy="3411368"/>
            <a:chOff x="0" y="0"/>
            <a:chExt cx="8008449" cy="4548491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5"/>
            <a:srcRect l="0" t="6716" r="0" b="6716"/>
            <a:stretch>
              <a:fillRect/>
            </a:stretch>
          </p:blipFill>
          <p:spPr>
            <a:xfrm>
              <a:off x="0" y="0"/>
              <a:ext cx="3940725" cy="4548491"/>
            </a:xfrm>
            <a:prstGeom prst="rect">
              <a:avLst/>
            </a:prstGeom>
          </p:spPr>
        </p:pic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21111" t="0" r="21111" b="0"/>
            <a:stretch>
              <a:fillRect/>
            </a:stretch>
          </p:blipFill>
          <p:spPr>
            <a:xfrm>
              <a:off x="4067725" y="0"/>
              <a:ext cx="3940725" cy="4548491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12281663" y="6875632"/>
            <a:ext cx="6006337" cy="3411368"/>
            <a:chOff x="0" y="0"/>
            <a:chExt cx="8008449" cy="4548491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21009" t="0" r="8489" b="0"/>
            <a:stretch>
              <a:fillRect/>
            </a:stretch>
          </p:blipFill>
          <p:spPr>
            <a:xfrm>
              <a:off x="0" y="0"/>
              <a:ext cx="3940725" cy="4548491"/>
            </a:xfrm>
            <a:prstGeom prst="rect">
              <a:avLst/>
            </a:prstGeom>
          </p:spPr>
        </p:pic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8"/>
            <a:srcRect l="0" t="14162" r="7335" b="5620"/>
            <a:stretch>
              <a:fillRect/>
            </a:stretch>
          </p:blipFill>
          <p:spPr>
            <a:xfrm>
              <a:off x="4067725" y="0"/>
              <a:ext cx="3940725" cy="4548491"/>
            </a:xfrm>
            <a:prstGeom prst="rect">
              <a:avLst/>
            </a:prstGeom>
          </p:spPr>
        </p:pic>
      </p:grpSp>
      <p:grpSp>
        <p:nvGrpSpPr>
          <p:cNvPr name="Group 15" id="15"/>
          <p:cNvGrpSpPr/>
          <p:nvPr/>
        </p:nvGrpSpPr>
        <p:grpSpPr>
          <a:xfrm rot="0">
            <a:off x="226744" y="136782"/>
            <a:ext cx="5630320" cy="3286480"/>
            <a:chOff x="0" y="0"/>
            <a:chExt cx="7507093" cy="4381973"/>
          </a:xfrm>
        </p:grpSpPr>
        <p:sp>
          <p:nvSpPr>
            <p:cNvPr name="AutoShape 16" id="16"/>
            <p:cNvSpPr/>
            <p:nvPr/>
          </p:nvSpPr>
          <p:spPr>
            <a:xfrm>
              <a:off x="0" y="0"/>
              <a:ext cx="7507093" cy="4381973"/>
            </a:xfrm>
            <a:prstGeom prst="rect">
              <a:avLst/>
            </a:prstGeom>
            <a:solidFill>
              <a:srgbClr val="FDD05A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560241" y="239728"/>
            <a:ext cx="4885854" cy="3042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9"/>
              </a:lnSpc>
            </a:pPr>
            <a:r>
              <a:rPr lang="en-US" sz="3700" spc="185">
                <a:solidFill>
                  <a:srgbClr val="7E017F"/>
                </a:solidFill>
                <a:latin typeface="Cormorant Garamond Bold"/>
              </a:rPr>
              <a:t>Матимете можливість </a:t>
            </a:r>
          </a:p>
          <a:p>
            <a:pPr algn="ctr">
              <a:lnSpc>
                <a:spcPts val="4809"/>
              </a:lnSpc>
            </a:pPr>
            <a:r>
              <a:rPr lang="en-US" sz="3700" spc="185">
                <a:solidFill>
                  <a:srgbClr val="7E017F"/>
                </a:solidFill>
                <a:latin typeface="Cormorant Garamond Bold"/>
              </a:rPr>
              <a:t>публічної презентації власних розробок</a:t>
            </a:r>
          </a:p>
          <a:p>
            <a:pPr algn="ctr">
              <a:lnSpc>
                <a:spcPts val="4810"/>
              </a:lnSpc>
            </a:pPr>
            <a:r>
              <a:rPr lang="en-US" sz="3699" spc="184">
                <a:solidFill>
                  <a:srgbClr val="7E017F"/>
                </a:solidFill>
                <a:latin typeface="Cormorant Garamond Bold"/>
              </a:rPr>
              <a:t>та отримаєте нові враження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017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6441" t="0" r="32276" b="0"/>
          <a:stretch>
            <a:fillRect/>
          </a:stretch>
        </p:blipFill>
        <p:spPr>
          <a:xfrm flipH="false" flipV="false" rot="0">
            <a:off x="-3914591" y="-546479"/>
            <a:ext cx="8323058" cy="10833479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5455511" y="156477"/>
            <a:ext cx="2019046" cy="1627905"/>
          </a:xfrm>
          <a:prstGeom prst="rect">
            <a:avLst/>
          </a:prstGeom>
          <a:solidFill>
            <a:srgbClr val="FDD05A"/>
          </a:solidFill>
        </p:spPr>
      </p:sp>
      <p:sp>
        <p:nvSpPr>
          <p:cNvPr name="AutoShape 4" id="4"/>
          <p:cNvSpPr/>
          <p:nvPr/>
        </p:nvSpPr>
        <p:spPr>
          <a:xfrm rot="0">
            <a:off x="5455511" y="2294500"/>
            <a:ext cx="2019046" cy="1627905"/>
          </a:xfrm>
          <a:prstGeom prst="rect">
            <a:avLst/>
          </a:prstGeom>
          <a:solidFill>
            <a:srgbClr val="FDD05A"/>
          </a:solidFill>
        </p:spPr>
      </p:sp>
      <p:sp>
        <p:nvSpPr>
          <p:cNvPr name="AutoShape 5" id="5"/>
          <p:cNvSpPr/>
          <p:nvPr/>
        </p:nvSpPr>
        <p:spPr>
          <a:xfrm rot="0">
            <a:off x="5455511" y="4329548"/>
            <a:ext cx="2019046" cy="1627905"/>
          </a:xfrm>
          <a:prstGeom prst="rect">
            <a:avLst/>
          </a:prstGeom>
          <a:solidFill>
            <a:srgbClr val="FDD05A"/>
          </a:solid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957357" y="2746309"/>
            <a:ext cx="1015355" cy="724287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047680" y="4720506"/>
            <a:ext cx="834708" cy="845988"/>
          </a:xfrm>
          <a:prstGeom prst="rect">
            <a:avLst/>
          </a:prstGeom>
        </p:spPr>
      </p:pic>
      <p:sp>
        <p:nvSpPr>
          <p:cNvPr name="AutoShape 8" id="8"/>
          <p:cNvSpPr/>
          <p:nvPr/>
        </p:nvSpPr>
        <p:spPr>
          <a:xfrm rot="0">
            <a:off x="5455511" y="6340980"/>
            <a:ext cx="2019046" cy="1627905"/>
          </a:xfrm>
          <a:prstGeom prst="rect">
            <a:avLst/>
          </a:prstGeom>
          <a:solidFill>
            <a:srgbClr val="FDD05A"/>
          </a:solidFill>
        </p:spPr>
      </p:sp>
      <p:sp>
        <p:nvSpPr>
          <p:cNvPr name="AutoShape 9" id="9"/>
          <p:cNvSpPr/>
          <p:nvPr/>
        </p:nvSpPr>
        <p:spPr>
          <a:xfrm rot="0">
            <a:off x="5455511" y="8391820"/>
            <a:ext cx="2019046" cy="1627905"/>
          </a:xfrm>
          <a:prstGeom prst="rect">
            <a:avLst/>
          </a:prstGeom>
          <a:solidFill>
            <a:srgbClr val="FDD05A"/>
          </a:solid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6211592" y="6618805"/>
            <a:ext cx="506884" cy="1072256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5900334" y="8693599"/>
            <a:ext cx="1129401" cy="1129401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7898855" y="266700"/>
            <a:ext cx="9484042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00"/>
              </a:lnSpc>
            </a:pPr>
            <a:r>
              <a:rPr lang="en-US" sz="7000" spc="70">
                <a:solidFill>
                  <a:srgbClr val="FCCD00"/>
                </a:solidFill>
                <a:latin typeface="Gidole"/>
              </a:rPr>
              <a:t>вул. Іллі Стамболі, 17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898855" y="2346452"/>
            <a:ext cx="8981006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00"/>
              </a:lnSpc>
            </a:pPr>
            <a:r>
              <a:rPr lang="en-US" sz="7000" spc="70">
                <a:solidFill>
                  <a:srgbClr val="FCCD00"/>
                </a:solidFill>
                <a:latin typeface="Gidole"/>
              </a:rPr>
              <a:t>expert.kzcpo@gmail.com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6101101" y="450525"/>
            <a:ext cx="727867" cy="103981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7898855" y="4381500"/>
            <a:ext cx="5804107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00"/>
              </a:lnSpc>
            </a:pPr>
            <a:r>
              <a:rPr lang="en-US" sz="7000" spc="-112">
                <a:solidFill>
                  <a:srgbClr val="FCCD00"/>
                </a:solidFill>
                <a:latin typeface="Gidole"/>
              </a:rPr>
              <a:t>(099) 03 81 041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898855" y="6468685"/>
            <a:ext cx="6208643" cy="122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FCCD00"/>
                </a:solidFill>
                <a:latin typeface="Gidole"/>
              </a:rPr>
              <a:t>cposcience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898855" y="8513622"/>
            <a:ext cx="6208643" cy="1222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00"/>
              </a:lnSpc>
            </a:pPr>
            <a:r>
              <a:rPr lang="en-US" sz="7000">
                <a:solidFill>
                  <a:srgbClr val="FCCD00"/>
                </a:solidFill>
                <a:latin typeface="Gidole"/>
              </a:rPr>
              <a:t>myscience_cpo</a:t>
            </a:r>
          </a:p>
        </p:txBody>
      </p:sp>
      <p:pic>
        <p:nvPicPr>
          <p:cNvPr name="Picture 18" id="18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4456809" y="4720506"/>
            <a:ext cx="3176899" cy="3176899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4579210" y="8132996"/>
            <a:ext cx="2932099" cy="882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CCD00"/>
                </a:solidFill>
                <a:latin typeface="Open Sans Light"/>
              </a:rPr>
              <a:t>Посилання для подачі заявки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579210" y="9177197"/>
            <a:ext cx="3054499" cy="519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FCCD00"/>
                </a:solidFill>
                <a:latin typeface="Open Sans Light"/>
              </a:rPr>
              <a:t>Заповніть заявку – і ми з вами зв'яжемось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482600" y="1464823"/>
            <a:ext cx="17741900" cy="2781300"/>
          </a:xfrm>
          <a:prstGeom prst="rect">
            <a:avLst/>
          </a:prstGeom>
          <a:solidFill>
            <a:srgbClr val="FCCD01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6591" r="0" b="6591"/>
          <a:stretch>
            <a:fillRect/>
          </a:stretch>
        </p:blipFill>
        <p:spPr>
          <a:xfrm flipH="false" flipV="false" rot="0">
            <a:off x="1485900" y="1028700"/>
            <a:ext cx="6316409" cy="3653546"/>
          </a:xfrm>
          <a:prstGeom prst="rect">
            <a:avLst/>
          </a:prstGeom>
        </p:spPr>
      </p:pic>
      <p:sp>
        <p:nvSpPr>
          <p:cNvPr name="AutoShape 4" id="4"/>
          <p:cNvSpPr/>
          <p:nvPr/>
        </p:nvSpPr>
        <p:spPr>
          <a:xfrm rot="0">
            <a:off x="1485900" y="6040877"/>
            <a:ext cx="17741900" cy="2781300"/>
          </a:xfrm>
          <a:prstGeom prst="rect">
            <a:avLst/>
          </a:prstGeom>
          <a:solidFill>
            <a:srgbClr val="FA9B00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1755875" y="5566913"/>
            <a:ext cx="8600975" cy="2789078"/>
            <a:chOff x="0" y="0"/>
            <a:chExt cx="11467967" cy="371877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66675"/>
              <a:ext cx="11437861" cy="7736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140417"/>
              <a:ext cx="11467967" cy="25783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5076"/>
                </a:lnSpc>
              </a:pPr>
              <a:r>
                <a:rPr lang="en-US" sz="4700" spc="47">
                  <a:solidFill>
                    <a:srgbClr val="7E017F"/>
                  </a:solidFill>
                  <a:latin typeface="Cormorant Garamond Bold"/>
                </a:rPr>
                <a:t>Задоволення освітніх потреб та залучення до науково-дослідницької роботи</a:t>
              </a:r>
            </a:p>
          </p:txBody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0" t="11618" r="0" b="11618"/>
          <a:stretch>
            <a:fillRect/>
          </a:stretch>
        </p:blipFill>
        <p:spPr>
          <a:xfrm flipH="false" flipV="false" rot="0">
            <a:off x="10485621" y="5604754"/>
            <a:ext cx="6335459" cy="3653546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8240529" y="1957649"/>
            <a:ext cx="9018771" cy="2636805"/>
            <a:chOff x="0" y="0"/>
            <a:chExt cx="12025029" cy="351574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85725"/>
              <a:ext cx="11993460" cy="24441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700"/>
                </a:lnSpc>
              </a:pPr>
              <a:r>
                <a:rPr lang="en-US" sz="4700" spc="235">
                  <a:solidFill>
                    <a:srgbClr val="7E017F"/>
                  </a:solidFill>
                  <a:latin typeface="Cormorant Garamond Bold"/>
                </a:rPr>
                <a:t>Створення умов для творчого, інтелектуального, духовного розвитку учнівської молоді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801365"/>
              <a:ext cx="12025029" cy="7143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45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802309" y="1027304"/>
            <a:ext cx="438220" cy="437519"/>
            <a:chOff x="0" y="0"/>
            <a:chExt cx="6350000" cy="6339840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DCCA">
                <a:alpha val="34901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5400000">
            <a:off x="7802659" y="4246474"/>
            <a:ext cx="438220" cy="437519"/>
            <a:chOff x="0" y="0"/>
            <a:chExt cx="6350000" cy="6339840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DCCA">
                <a:alpha val="34901"/>
              </a:srgbClr>
            </a:solidFill>
          </p:spPr>
        </p:sp>
      </p:grpSp>
      <p:grpSp>
        <p:nvGrpSpPr>
          <p:cNvPr name="Group 16" id="16"/>
          <p:cNvGrpSpPr/>
          <p:nvPr/>
        </p:nvGrpSpPr>
        <p:grpSpPr>
          <a:xfrm rot="-10800000">
            <a:off x="1047680" y="4244727"/>
            <a:ext cx="438220" cy="437519"/>
            <a:chOff x="0" y="0"/>
            <a:chExt cx="6350000" cy="6339840"/>
          </a:xfrm>
        </p:grpSpPr>
        <p:sp>
          <p:nvSpPr>
            <p:cNvPr name="Freeform 17" id="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DCCA">
                <a:alpha val="34901"/>
              </a:srgbClr>
            </a:solidFill>
          </p:spPr>
        </p:sp>
      </p:grpSp>
      <p:grpSp>
        <p:nvGrpSpPr>
          <p:cNvPr name="Group 18" id="18"/>
          <p:cNvGrpSpPr/>
          <p:nvPr/>
        </p:nvGrpSpPr>
        <p:grpSpPr>
          <a:xfrm rot="-5400000">
            <a:off x="1028349" y="1027655"/>
            <a:ext cx="438220" cy="437519"/>
            <a:chOff x="0" y="0"/>
            <a:chExt cx="6350000" cy="6339840"/>
          </a:xfrm>
        </p:grpSpPr>
        <p:sp>
          <p:nvSpPr>
            <p:cNvPr name="Freeform 19" id="1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DCCA">
                <a:alpha val="34901"/>
              </a:srgbClr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6821080" y="5603358"/>
            <a:ext cx="438220" cy="437519"/>
            <a:chOff x="0" y="0"/>
            <a:chExt cx="6350000" cy="6339840"/>
          </a:xfrm>
        </p:grpSpPr>
        <p:sp>
          <p:nvSpPr>
            <p:cNvPr name="Freeform 21" id="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05A">
                <a:alpha val="34901"/>
              </a:srgbClr>
            </a:solidFill>
          </p:spPr>
        </p:sp>
      </p:grpSp>
      <p:grpSp>
        <p:nvGrpSpPr>
          <p:cNvPr name="Group 22" id="22"/>
          <p:cNvGrpSpPr/>
          <p:nvPr/>
        </p:nvGrpSpPr>
        <p:grpSpPr>
          <a:xfrm rot="-5400000">
            <a:off x="10047752" y="5603007"/>
            <a:ext cx="438220" cy="437519"/>
            <a:chOff x="0" y="0"/>
            <a:chExt cx="6350000" cy="6339840"/>
          </a:xfrm>
        </p:grpSpPr>
        <p:sp>
          <p:nvSpPr>
            <p:cNvPr name="Freeform 23" id="2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05A">
                <a:alpha val="34901"/>
              </a:srgbClr>
            </a:solidFill>
          </p:spPr>
        </p:sp>
      </p:grpSp>
      <p:grpSp>
        <p:nvGrpSpPr>
          <p:cNvPr name="Group 24" id="24"/>
          <p:cNvGrpSpPr/>
          <p:nvPr/>
        </p:nvGrpSpPr>
        <p:grpSpPr>
          <a:xfrm rot="-10800000">
            <a:off x="10047401" y="8822177"/>
            <a:ext cx="438220" cy="437519"/>
            <a:chOff x="0" y="0"/>
            <a:chExt cx="6350000" cy="6339840"/>
          </a:xfrm>
        </p:grpSpPr>
        <p:sp>
          <p:nvSpPr>
            <p:cNvPr name="Freeform 25" id="2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05A">
                <a:alpha val="34901"/>
              </a:srgbClr>
            </a:solidFill>
          </p:spPr>
        </p:sp>
      </p:grpSp>
      <p:grpSp>
        <p:nvGrpSpPr>
          <p:cNvPr name="Group 26" id="26"/>
          <p:cNvGrpSpPr/>
          <p:nvPr/>
        </p:nvGrpSpPr>
        <p:grpSpPr>
          <a:xfrm rot="5400000">
            <a:off x="16821431" y="8820431"/>
            <a:ext cx="438220" cy="437519"/>
            <a:chOff x="0" y="0"/>
            <a:chExt cx="6350000" cy="6339840"/>
          </a:xfrm>
        </p:grpSpPr>
        <p:sp>
          <p:nvSpPr>
            <p:cNvPr name="Freeform 27" id="2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05A">
                <a:alpha val="34901"/>
              </a:srgbClr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7803010" y="179297"/>
            <a:ext cx="9759601" cy="1065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 spc="189">
                <a:solidFill>
                  <a:srgbClr val="7E017F"/>
                </a:solidFill>
                <a:latin typeface="Cormorant Garamond Bold"/>
              </a:rPr>
              <a:t>САМЕ У НАС...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0" r="0" b="1557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828675" y="3517900"/>
            <a:ext cx="3784600" cy="5740400"/>
          </a:xfrm>
          <a:prstGeom prst="rect">
            <a:avLst/>
          </a:prstGeom>
          <a:solidFill>
            <a:srgbClr val="FCCD01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418037" y="1132864"/>
            <a:ext cx="15451927" cy="1068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 spc="189">
                <a:solidFill>
                  <a:srgbClr val="7E017F"/>
                </a:solidFill>
                <a:latin typeface="Cormorant Garamond Bold"/>
              </a:rPr>
              <a:t>РАЗОМ З НАМИ ВИ...</a:t>
            </a:r>
          </a:p>
        </p:txBody>
      </p:sp>
      <p:sp>
        <p:nvSpPr>
          <p:cNvPr name="AutoShape 4" id="4"/>
          <p:cNvSpPr/>
          <p:nvPr/>
        </p:nvSpPr>
        <p:spPr>
          <a:xfrm rot="0">
            <a:off x="13722350" y="3517900"/>
            <a:ext cx="3784600" cy="5740400"/>
          </a:xfrm>
          <a:prstGeom prst="rect">
            <a:avLst/>
          </a:prstGeom>
          <a:solidFill>
            <a:srgbClr val="FFBEDF"/>
          </a:solidFill>
        </p:spPr>
      </p:sp>
      <p:sp>
        <p:nvSpPr>
          <p:cNvPr name="AutoShape 5" id="5"/>
          <p:cNvSpPr/>
          <p:nvPr/>
        </p:nvSpPr>
        <p:spPr>
          <a:xfrm rot="0">
            <a:off x="9302750" y="3517900"/>
            <a:ext cx="4076700" cy="5740400"/>
          </a:xfrm>
          <a:prstGeom prst="rect">
            <a:avLst/>
          </a:prstGeom>
          <a:solidFill>
            <a:srgbClr val="FCCD01"/>
          </a:solidFill>
        </p:spPr>
      </p:sp>
      <p:sp>
        <p:nvSpPr>
          <p:cNvPr name="AutoShape 6" id="6"/>
          <p:cNvSpPr/>
          <p:nvPr/>
        </p:nvSpPr>
        <p:spPr>
          <a:xfrm rot="0">
            <a:off x="4908550" y="3517900"/>
            <a:ext cx="4092575" cy="5740400"/>
          </a:xfrm>
          <a:prstGeom prst="rect">
            <a:avLst/>
          </a:prstGeom>
          <a:solidFill>
            <a:srgbClr val="FFBED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828675" y="5143500"/>
            <a:ext cx="3879850" cy="2836049"/>
            <a:chOff x="0" y="0"/>
            <a:chExt cx="5173133" cy="3781399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45611" y="3161004"/>
              <a:ext cx="5081912" cy="6203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0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19050"/>
              <a:ext cx="5173133" cy="2785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000000"/>
                  </a:solidFill>
                  <a:latin typeface="Cormorant Garamond Bold"/>
                </a:rPr>
                <a:t>ПОГЛИБИТЕ</a:t>
              </a:r>
            </a:p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000000"/>
                  </a:solidFill>
                  <a:latin typeface="Cormorant Garamond Bold"/>
                </a:rPr>
                <a:t>ЗНАННЯ З ШКІЛЬНИХ ПРЕДМЕТІВ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627100" y="4881563"/>
            <a:ext cx="3879850" cy="3359924"/>
            <a:chOff x="0" y="0"/>
            <a:chExt cx="5173133" cy="4479899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45611" y="3859504"/>
              <a:ext cx="5081912" cy="6203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0"/>
                </a:lnSpc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-19050"/>
              <a:ext cx="5173133" cy="34836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000000"/>
                  </a:solidFill>
                  <a:latin typeface="Cormorant Garamond Bold"/>
                </a:rPr>
                <a:t>ЗМОЖЕТЕ ПОДОРОЖУ-ВАТИ Й ОТРИМУЄТЕ НОВИЙ ДОСВІД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302750" y="4357688"/>
            <a:ext cx="4076700" cy="4407674"/>
            <a:chOff x="0" y="0"/>
            <a:chExt cx="5435600" cy="5876899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47925" y="5256504"/>
              <a:ext cx="5339750" cy="6203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0"/>
                </a:lnSpc>
              </a:pP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19050"/>
              <a:ext cx="5435600" cy="48806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000000"/>
                  </a:solidFill>
                  <a:latin typeface="Cormorant Garamond Bold"/>
                </a:rPr>
                <a:t>ОПАНУЄТЕ</a:t>
              </a:r>
            </a:p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000000"/>
                  </a:solidFill>
                  <a:latin typeface="Cormorant Garamond Bold"/>
                </a:rPr>
                <a:t>ОРАТОРСЬКЕ МИСТЕЦТВО, ВМІННЯ</a:t>
              </a:r>
            </a:p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000000"/>
                  </a:solidFill>
                  <a:latin typeface="Cormorant Garamond Bold"/>
                </a:rPr>
                <a:t>ВЕСТИ ДИСКУСІЮ І ДІАЛОГ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908550" y="5143500"/>
            <a:ext cx="4092575" cy="2836049"/>
            <a:chOff x="0" y="0"/>
            <a:chExt cx="5456767" cy="3781399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48111" y="3161004"/>
              <a:ext cx="5360544" cy="6203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00"/>
                </a:lnSpc>
              </a:pP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19050"/>
              <a:ext cx="5456767" cy="2785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25"/>
                </a:lnSpc>
              </a:pPr>
              <a:r>
                <a:rPr lang="en-US" sz="3300" spc="214">
                  <a:solidFill>
                    <a:srgbClr val="000000"/>
                  </a:solidFill>
                  <a:latin typeface="Cormorant Garamond Bold"/>
                </a:rPr>
                <a:t>ПРИЄДНАЄТЕСЬ ДО НАУКОВО-ДОСЛІДНИЦЬКОЇ ДІЯЛЬНОСТІ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56033" y="1219134"/>
            <a:ext cx="16975934" cy="6557478"/>
            <a:chOff x="0" y="0"/>
            <a:chExt cx="22634578" cy="874330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2462" t="0" r="12462" b="0"/>
            <a:stretch>
              <a:fillRect/>
            </a:stretch>
          </p:blipFill>
          <p:spPr>
            <a:xfrm>
              <a:off x="0" y="0"/>
              <a:ext cx="11317289" cy="8743304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39926" t="18628" r="0" b="4341"/>
            <a:stretch>
              <a:fillRect/>
            </a:stretch>
          </p:blipFill>
          <p:spPr>
            <a:xfrm>
              <a:off x="11317289" y="0"/>
              <a:ext cx="11317289" cy="8743304"/>
            </a:xfrm>
            <a:prstGeom prst="rect">
              <a:avLst/>
            </a:prstGeom>
          </p:spPr>
        </p:pic>
      </p:grpSp>
      <p:sp>
        <p:nvSpPr>
          <p:cNvPr name="AutoShape 5" id="5"/>
          <p:cNvSpPr/>
          <p:nvPr/>
        </p:nvSpPr>
        <p:spPr>
          <a:xfrm rot="0">
            <a:off x="1021396" y="7577227"/>
            <a:ext cx="7490324" cy="2430846"/>
          </a:xfrm>
          <a:prstGeom prst="rect">
            <a:avLst/>
          </a:prstGeom>
          <a:solidFill>
            <a:srgbClr val="FCCD01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951069" y="7568737"/>
            <a:ext cx="7630978" cy="1673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4"/>
              </a:lnSpc>
            </a:pPr>
            <a:r>
              <a:rPr lang="en-US" sz="3160" spc="158">
                <a:solidFill>
                  <a:srgbClr val="1C2529"/>
                </a:solidFill>
                <a:latin typeface="CAT Neuzeit"/>
              </a:rPr>
              <a:t>Таврійський державний агротехнологічний університет </a:t>
            </a:r>
          </a:p>
          <a:p>
            <a:pPr algn="ctr">
              <a:lnSpc>
                <a:spcPts val="4424"/>
              </a:lnSpc>
            </a:pPr>
            <a:r>
              <a:rPr lang="en-US" sz="3160" spc="158">
                <a:solidFill>
                  <a:srgbClr val="1C2529"/>
                </a:solidFill>
                <a:latin typeface="CAT Neuzeit"/>
              </a:rPr>
              <a:t>ім. Дмитра Моторного </a:t>
            </a:r>
          </a:p>
        </p:txBody>
      </p:sp>
      <p:sp>
        <p:nvSpPr>
          <p:cNvPr name="AutoShape 7" id="7"/>
          <p:cNvSpPr/>
          <p:nvPr/>
        </p:nvSpPr>
        <p:spPr>
          <a:xfrm rot="0">
            <a:off x="9910571" y="8044266"/>
            <a:ext cx="7490324" cy="2187106"/>
          </a:xfrm>
          <a:prstGeom prst="rect">
            <a:avLst/>
          </a:prstGeom>
          <a:solidFill>
            <a:srgbClr val="FCCD01"/>
          </a:solidFill>
        </p:spPr>
      </p:sp>
      <p:sp>
        <p:nvSpPr>
          <p:cNvPr name="TextBox 8" id="8"/>
          <p:cNvSpPr txBox="true"/>
          <p:nvPr/>
        </p:nvSpPr>
        <p:spPr>
          <a:xfrm rot="0">
            <a:off x="9910571" y="8291741"/>
            <a:ext cx="7630978" cy="1673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24"/>
              </a:lnSpc>
            </a:pPr>
            <a:r>
              <a:rPr lang="en-US" sz="3160" spc="158">
                <a:solidFill>
                  <a:srgbClr val="1C2529"/>
                </a:solidFill>
                <a:latin typeface="CAT Neuzeit"/>
              </a:rPr>
              <a:t>Мелітопольський державний педагогічний університет </a:t>
            </a:r>
          </a:p>
          <a:p>
            <a:pPr algn="ctr">
              <a:lnSpc>
                <a:spcPts val="4424"/>
              </a:lnSpc>
            </a:pPr>
            <a:r>
              <a:rPr lang="en-US" sz="3160" spc="158">
                <a:solidFill>
                  <a:srgbClr val="1C2529"/>
                </a:solidFill>
                <a:latin typeface="CAT Neuzeit"/>
              </a:rPr>
              <a:t>ім. Богдана Хмельницького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144000" y="1390111"/>
            <a:ext cx="199730" cy="8360105"/>
            <a:chOff x="0" y="0"/>
            <a:chExt cx="266307" cy="11146807"/>
          </a:xfrm>
        </p:grpSpPr>
        <p:sp>
          <p:nvSpPr>
            <p:cNvPr name="AutoShape 10" id="10"/>
            <p:cNvSpPr/>
            <p:nvPr/>
          </p:nvSpPr>
          <p:spPr>
            <a:xfrm>
              <a:off x="0" y="0"/>
              <a:ext cx="266307" cy="11146807"/>
            </a:xfrm>
            <a:prstGeom prst="rect">
              <a:avLst/>
            </a:prstGeom>
            <a:solidFill>
              <a:srgbClr val="9ACB00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418037" y="-318"/>
            <a:ext cx="15451927" cy="1065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300" spc="189">
                <a:solidFill>
                  <a:srgbClr val="7E017F"/>
                </a:solidFill>
                <a:latin typeface="Cormorant Garamond Bold"/>
              </a:rPr>
              <a:t>НАШІ ПАРТНЕРИ...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533604" y="8539251"/>
            <a:ext cx="4438816" cy="421687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4256786" y="6751007"/>
            <a:ext cx="13833193" cy="1145039"/>
            <a:chOff x="0" y="0"/>
            <a:chExt cx="18444257" cy="1526718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8444257" cy="1526718"/>
            </a:xfrm>
            <a:prstGeom prst="rect">
              <a:avLst/>
            </a:prstGeom>
            <a:solidFill>
              <a:srgbClr val="FCCD01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409502" y="1574624"/>
            <a:ext cx="17680476" cy="2603658"/>
            <a:chOff x="0" y="0"/>
            <a:chExt cx="23573969" cy="3471544"/>
          </a:xfrm>
        </p:grpSpPr>
        <p:sp>
          <p:nvSpPr>
            <p:cNvPr name="AutoShape 6" id="6"/>
            <p:cNvSpPr/>
            <p:nvPr/>
          </p:nvSpPr>
          <p:spPr>
            <a:xfrm>
              <a:off x="0" y="0"/>
              <a:ext cx="23573969" cy="3471544"/>
            </a:xfrm>
            <a:prstGeom prst="rect">
              <a:avLst/>
            </a:prstGeom>
            <a:solidFill>
              <a:srgbClr val="953565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457995" y="1137105"/>
            <a:ext cx="438220" cy="437519"/>
            <a:chOff x="0" y="0"/>
            <a:chExt cx="6350000" cy="633984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3565">
                <a:alpha val="34901"/>
              </a:srgbClr>
            </a:solidFill>
          </p:spPr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5216246" y="-1668942"/>
            <a:ext cx="5747466" cy="4971558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 rot="0">
            <a:off x="11482736" y="1136403"/>
            <a:ext cx="5974908" cy="3479397"/>
            <a:chOff x="0" y="0"/>
            <a:chExt cx="7966545" cy="4639196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4"/>
            <a:srcRect l="0" t="6324" r="0" b="6324"/>
            <a:stretch>
              <a:fillRect/>
            </a:stretch>
          </p:blipFill>
          <p:spPr>
            <a:xfrm>
              <a:off x="0" y="0"/>
              <a:ext cx="7966545" cy="4639196"/>
            </a:xfrm>
            <a:prstGeom prst="rect">
              <a:avLst/>
            </a:prstGeom>
          </p:spPr>
        </p:pic>
      </p:grpSp>
      <p:sp>
        <p:nvSpPr>
          <p:cNvPr name="TextBox 12" id="12"/>
          <p:cNvSpPr txBox="true"/>
          <p:nvPr/>
        </p:nvSpPr>
        <p:spPr>
          <a:xfrm rot="0">
            <a:off x="198021" y="1380306"/>
            <a:ext cx="12056269" cy="2797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Є бажання розширити свої знання?</a:t>
            </a:r>
          </a:p>
        </p:txBody>
      </p:sp>
      <p:grpSp>
        <p:nvGrpSpPr>
          <p:cNvPr name="Group 13" id="13"/>
          <p:cNvGrpSpPr/>
          <p:nvPr/>
        </p:nvGrpSpPr>
        <p:grpSpPr>
          <a:xfrm rot="-5400000">
            <a:off x="11044866" y="1136754"/>
            <a:ext cx="438220" cy="437519"/>
            <a:chOff x="0" y="0"/>
            <a:chExt cx="6350000" cy="6339840"/>
          </a:xfrm>
        </p:grpSpPr>
        <p:sp>
          <p:nvSpPr>
            <p:cNvPr name="Freeform 14" id="1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3565">
                <a:alpha val="34901"/>
              </a:srgbClr>
            </a:solidFill>
          </p:spPr>
        </p:sp>
      </p:grpSp>
      <p:grpSp>
        <p:nvGrpSpPr>
          <p:cNvPr name="Group 15" id="15"/>
          <p:cNvGrpSpPr/>
          <p:nvPr/>
        </p:nvGrpSpPr>
        <p:grpSpPr>
          <a:xfrm rot="-10800000">
            <a:off x="11044515" y="4178282"/>
            <a:ext cx="438220" cy="437519"/>
            <a:chOff x="0" y="0"/>
            <a:chExt cx="6350000" cy="6339840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3565">
                <a:alpha val="34901"/>
              </a:srgbClr>
            </a:solidFill>
          </p:spPr>
        </p:sp>
      </p:grpSp>
      <p:grpSp>
        <p:nvGrpSpPr>
          <p:cNvPr name="Group 17" id="17"/>
          <p:cNvGrpSpPr/>
          <p:nvPr/>
        </p:nvGrpSpPr>
        <p:grpSpPr>
          <a:xfrm rot="5400000">
            <a:off x="17457644" y="4178282"/>
            <a:ext cx="438220" cy="437519"/>
            <a:chOff x="0" y="0"/>
            <a:chExt cx="6350000" cy="6339840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r="r" b="b" t="t" l="l"/>
              <a:pathLst>
                <a:path h="6339840" w="635000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3565">
                <a:alpha val="34901"/>
              </a:srgbClr>
            </a:solidFill>
          </p:spPr>
        </p:sp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-5400000">
            <a:off x="-265916" y="5291219"/>
            <a:ext cx="5403350" cy="4052512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636486" y="5143500"/>
            <a:ext cx="8231988" cy="4630493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8288425" y="6856801"/>
            <a:ext cx="9801554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499"/>
              </a:lnSpc>
              <a:spcBef>
                <a:spcPct val="0"/>
              </a:spcBef>
            </a:pPr>
            <a:r>
              <a:rPr lang="en-US" sz="4999" spc="49">
                <a:solidFill>
                  <a:srgbClr val="7E017F"/>
                </a:solidFill>
                <a:latin typeface="Poppins Light Bold"/>
              </a:rPr>
              <a:t>Тоді обирай свій напрям!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3049450" y="7433505"/>
            <a:ext cx="7164859" cy="6197603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59265" y="427991"/>
            <a:ext cx="10293747" cy="9354592"/>
            <a:chOff x="0" y="0"/>
            <a:chExt cx="13724996" cy="12472789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12472789"/>
            </a:xfrm>
            <a:prstGeom prst="rect">
              <a:avLst/>
            </a:prstGeom>
            <a:solidFill>
              <a:srgbClr val="FCCD01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7968542" y="885825"/>
            <a:ext cx="8947858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Історія України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68542" y="3103801"/>
            <a:ext cx="8947858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Всесвітня історія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657680" y="1028700"/>
            <a:ext cx="328856" cy="9503607"/>
            <a:chOff x="0" y="0"/>
            <a:chExt cx="438475" cy="12671476"/>
          </a:xfrm>
        </p:grpSpPr>
        <p:sp>
          <p:nvSpPr>
            <p:cNvPr name="AutoShape 8" id="8"/>
            <p:cNvSpPr/>
            <p:nvPr/>
          </p:nvSpPr>
          <p:spPr>
            <a:xfrm rot="0">
              <a:off x="176764" y="0"/>
              <a:ext cx="90435" cy="12671476"/>
            </a:xfrm>
            <a:prstGeom prst="rect">
              <a:avLst/>
            </a:prstGeom>
            <a:solidFill>
              <a:srgbClr val="7E017F"/>
            </a:solidFill>
          </p:spPr>
        </p:sp>
        <p:grpSp>
          <p:nvGrpSpPr>
            <p:cNvPr name="Group 9" id="9"/>
            <p:cNvGrpSpPr/>
            <p:nvPr/>
          </p:nvGrpSpPr>
          <p:grpSpPr>
            <a:xfrm rot="0">
              <a:off x="0" y="0"/>
              <a:ext cx="438475" cy="438475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891759"/>
              <a:ext cx="438475" cy="438475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5783517"/>
              <a:ext cx="438475" cy="438475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8675276"/>
              <a:ext cx="438475" cy="438475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</p:grpSp>
      <p:grpSp>
        <p:nvGrpSpPr>
          <p:cNvPr name="Group 17" id="17"/>
          <p:cNvGrpSpPr/>
          <p:nvPr/>
        </p:nvGrpSpPr>
        <p:grpSpPr>
          <a:xfrm rot="0">
            <a:off x="280724" y="427991"/>
            <a:ext cx="6044412" cy="3561433"/>
            <a:chOff x="0" y="0"/>
            <a:chExt cx="8059216" cy="4748578"/>
          </a:xfrm>
        </p:grpSpPr>
        <p:sp>
          <p:nvSpPr>
            <p:cNvPr name="AutoShape 18" id="18"/>
            <p:cNvSpPr/>
            <p:nvPr/>
          </p:nvSpPr>
          <p:spPr>
            <a:xfrm>
              <a:off x="0" y="0"/>
              <a:ext cx="8059216" cy="4748578"/>
            </a:xfrm>
            <a:prstGeom prst="rect">
              <a:avLst/>
            </a:prstGeom>
            <a:solidFill>
              <a:srgbClr val="953565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-25911" y="604895"/>
            <a:ext cx="6657680" cy="2801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11200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історії</a:t>
            </a:r>
          </a:p>
        </p:txBody>
      </p:sp>
      <p:pic>
        <p:nvPicPr>
          <p:cNvPr name="Picture 20" id="20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05996" y="-1876117"/>
            <a:ext cx="4438816" cy="4216875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078179" y="6121988"/>
            <a:ext cx="2092776" cy="3136312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7968542" y="5318713"/>
            <a:ext cx="9576270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Історичне краєзнавство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159042" y="7487532"/>
            <a:ext cx="8947858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Етнологія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3049450" y="5807848"/>
            <a:ext cx="7164859" cy="6197603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59265" y="1645426"/>
            <a:ext cx="10293747" cy="7441824"/>
            <a:chOff x="0" y="0"/>
            <a:chExt cx="13724996" cy="9922433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9922433"/>
            </a:xfrm>
            <a:prstGeom prst="rect">
              <a:avLst/>
            </a:prstGeom>
            <a:solidFill>
              <a:srgbClr val="FCCD01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7968542" y="2558672"/>
            <a:ext cx="9467561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Прикладна математика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657680" y="2907098"/>
            <a:ext cx="328856" cy="9673437"/>
            <a:chOff x="0" y="0"/>
            <a:chExt cx="438475" cy="12897916"/>
          </a:xfrm>
        </p:grpSpPr>
        <p:sp>
          <p:nvSpPr>
            <p:cNvPr name="AutoShape 7" id="7"/>
            <p:cNvSpPr/>
            <p:nvPr/>
          </p:nvSpPr>
          <p:spPr>
            <a:xfrm rot="0">
              <a:off x="176764" y="226440"/>
              <a:ext cx="90435" cy="12671476"/>
            </a:xfrm>
            <a:prstGeom prst="rect">
              <a:avLst/>
            </a:prstGeom>
            <a:solidFill>
              <a:srgbClr val="7E017F"/>
            </a:solidFill>
          </p:spPr>
        </p:sp>
        <p:grpSp>
          <p:nvGrpSpPr>
            <p:cNvPr name="Group 8" id="8"/>
            <p:cNvGrpSpPr/>
            <p:nvPr/>
          </p:nvGrpSpPr>
          <p:grpSpPr>
            <a:xfrm rot="0">
              <a:off x="0" y="0"/>
              <a:ext cx="438475" cy="438475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3054802"/>
              <a:ext cx="438475" cy="438475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6170745"/>
              <a:ext cx="438475" cy="438475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280724" y="1582067"/>
            <a:ext cx="6044412" cy="3561433"/>
            <a:chOff x="0" y="0"/>
            <a:chExt cx="8059216" cy="4748578"/>
          </a:xfrm>
        </p:grpSpPr>
        <p:sp>
          <p:nvSpPr>
            <p:cNvPr name="AutoShape 15" id="15"/>
            <p:cNvSpPr/>
            <p:nvPr/>
          </p:nvSpPr>
          <p:spPr>
            <a:xfrm>
              <a:off x="0" y="0"/>
              <a:ext cx="8059216" cy="4748578"/>
            </a:xfrm>
            <a:prstGeom prst="rect">
              <a:avLst/>
            </a:prstGeom>
            <a:solidFill>
              <a:srgbClr val="953565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0" y="1669881"/>
            <a:ext cx="6657680" cy="2801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11200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математики</a:t>
            </a:r>
          </a:p>
        </p:txBody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05996" y="-1876117"/>
            <a:ext cx="4438816" cy="4216875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133177" y="6654998"/>
            <a:ext cx="2241901" cy="2901284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7968542" y="4790319"/>
            <a:ext cx="8947858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Математика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68542" y="7318585"/>
            <a:ext cx="9593970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50"/>
              </a:lnSpc>
            </a:pPr>
            <a:r>
              <a:rPr lang="en-US" sz="4500" spc="315">
                <a:solidFill>
                  <a:srgbClr val="7E017F"/>
                </a:solidFill>
                <a:latin typeface="Poppins Light Bold"/>
              </a:rPr>
              <a:t>Математичне моделювання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3049450" y="5807848"/>
            <a:ext cx="7164859" cy="6197603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59265" y="1645426"/>
            <a:ext cx="10293747" cy="7441824"/>
            <a:chOff x="0" y="0"/>
            <a:chExt cx="13724996" cy="9922433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9922433"/>
            </a:xfrm>
            <a:prstGeom prst="rect">
              <a:avLst/>
            </a:prstGeom>
            <a:solidFill>
              <a:srgbClr val="FCCD01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7968542" y="2558672"/>
            <a:ext cx="9467561" cy="80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Економічна теорія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657680" y="2907098"/>
            <a:ext cx="328856" cy="9673437"/>
            <a:chOff x="0" y="0"/>
            <a:chExt cx="438475" cy="12897916"/>
          </a:xfrm>
        </p:grpSpPr>
        <p:sp>
          <p:nvSpPr>
            <p:cNvPr name="AutoShape 7" id="7"/>
            <p:cNvSpPr/>
            <p:nvPr/>
          </p:nvSpPr>
          <p:spPr>
            <a:xfrm rot="0">
              <a:off x="176764" y="226440"/>
              <a:ext cx="90435" cy="12671476"/>
            </a:xfrm>
            <a:prstGeom prst="rect">
              <a:avLst/>
            </a:prstGeom>
            <a:solidFill>
              <a:srgbClr val="7E017F"/>
            </a:solidFill>
          </p:spPr>
        </p:sp>
        <p:grpSp>
          <p:nvGrpSpPr>
            <p:cNvPr name="Group 8" id="8"/>
            <p:cNvGrpSpPr/>
            <p:nvPr/>
          </p:nvGrpSpPr>
          <p:grpSpPr>
            <a:xfrm rot="0">
              <a:off x="0" y="0"/>
              <a:ext cx="438475" cy="438475"/>
              <a:chOff x="0" y="0"/>
              <a:chExt cx="6350000" cy="6350000"/>
            </a:xfrm>
          </p:grpSpPr>
          <p:sp>
            <p:nvSpPr>
              <p:cNvPr name="Freeform 9" id="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3054802"/>
              <a:ext cx="438475" cy="438475"/>
              <a:chOff x="0" y="0"/>
              <a:chExt cx="6350000" cy="6350000"/>
            </a:xfrm>
          </p:grpSpPr>
          <p:sp>
            <p:nvSpPr>
              <p:cNvPr name="Freeform 11" id="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0" y="6170745"/>
              <a:ext cx="438475" cy="438475"/>
              <a:chOff x="0" y="0"/>
              <a:chExt cx="6350000" cy="6350000"/>
            </a:xfrm>
          </p:grpSpPr>
          <p:sp>
            <p:nvSpPr>
              <p:cNvPr name="Freeform 13" id="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21665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017F"/>
              </a:solidFill>
            </p:spPr>
          </p:sp>
        </p:grpSp>
      </p:grpSp>
      <p:grpSp>
        <p:nvGrpSpPr>
          <p:cNvPr name="Group 14" id="14"/>
          <p:cNvGrpSpPr/>
          <p:nvPr/>
        </p:nvGrpSpPr>
        <p:grpSpPr>
          <a:xfrm rot="0">
            <a:off x="280724" y="1582067"/>
            <a:ext cx="6044412" cy="3561433"/>
            <a:chOff x="0" y="0"/>
            <a:chExt cx="8059216" cy="4748578"/>
          </a:xfrm>
        </p:grpSpPr>
        <p:sp>
          <p:nvSpPr>
            <p:cNvPr name="AutoShape 15" id="15"/>
            <p:cNvSpPr/>
            <p:nvPr/>
          </p:nvSpPr>
          <p:spPr>
            <a:xfrm>
              <a:off x="0" y="0"/>
              <a:ext cx="8059216" cy="4748578"/>
            </a:xfrm>
            <a:prstGeom prst="rect">
              <a:avLst/>
            </a:prstGeom>
            <a:solidFill>
              <a:srgbClr val="953565"/>
            </a:solid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105996" y="-1876117"/>
            <a:ext cx="4438816" cy="4216875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5"/>
          <a:srcRect l="9927" t="3152" r="0" b="14719"/>
          <a:stretch>
            <a:fillRect/>
          </a:stretch>
        </p:blipFill>
        <p:spPr>
          <a:xfrm flipH="false" flipV="false" rot="0">
            <a:off x="1077629" y="6752041"/>
            <a:ext cx="5247507" cy="2691340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7968542" y="7309060"/>
            <a:ext cx="9593970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00"/>
              </a:lnSpc>
            </a:pPr>
            <a:r>
              <a:rPr lang="en-US" sz="5000" spc="350">
                <a:solidFill>
                  <a:srgbClr val="7E017F"/>
                </a:solidFill>
                <a:latin typeface="Poppins Light Bold"/>
              </a:rPr>
              <a:t>Фінанси, грошовий обіг та кредит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0" y="1669881"/>
            <a:ext cx="6657680" cy="2801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11200"/>
              </a:lnSpc>
            </a:pPr>
            <a:r>
              <a:rPr lang="en-US" sz="8000" spc="240">
                <a:solidFill>
                  <a:srgbClr val="FCCD00"/>
                </a:solidFill>
                <a:latin typeface="Cormorant Garamond Bold"/>
              </a:rPr>
              <a:t>економіки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68542" y="4790319"/>
            <a:ext cx="9467561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00"/>
              </a:lnSpc>
            </a:pPr>
            <a:r>
              <a:rPr lang="en-US" sz="5000" spc="50">
                <a:solidFill>
                  <a:srgbClr val="7E017F"/>
                </a:solidFill>
                <a:latin typeface="Poppins Light Bold"/>
              </a:rPr>
              <a:t>Мікро- та макроекономіка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CB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450458">
            <a:off x="-3049450" y="5807848"/>
            <a:ext cx="7164859" cy="6197603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7428694" y="427991"/>
            <a:ext cx="10293747" cy="9629729"/>
            <a:chOff x="0" y="0"/>
            <a:chExt cx="13724996" cy="12839638"/>
          </a:xfrm>
        </p:grpSpPr>
        <p:sp>
          <p:nvSpPr>
            <p:cNvPr name="AutoShape 4" id="4"/>
            <p:cNvSpPr/>
            <p:nvPr/>
          </p:nvSpPr>
          <p:spPr>
            <a:xfrm>
              <a:off x="0" y="0"/>
              <a:ext cx="13724996" cy="12839638"/>
            </a:xfrm>
            <a:prstGeom prst="rect">
              <a:avLst/>
            </a:prstGeom>
            <a:solidFill>
              <a:srgbClr val="FCCD01"/>
            </a:solid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-7785643">
            <a:off x="14879279" y="-1577385"/>
            <a:ext cx="5747466" cy="4971558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 rot="0">
            <a:off x="6790253" y="1028700"/>
            <a:ext cx="67826" cy="9503607"/>
          </a:xfrm>
          <a:prstGeom prst="rect">
            <a:avLst/>
          </a:prstGeom>
          <a:solidFill>
            <a:srgbClr val="7E017F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6657680" y="1028700"/>
            <a:ext cx="328856" cy="328856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657680" y="4249274"/>
            <a:ext cx="328856" cy="328856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657680" y="7292159"/>
            <a:ext cx="328856" cy="328856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657680" y="8550365"/>
            <a:ext cx="328856" cy="328856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80724" y="427991"/>
            <a:ext cx="6044412" cy="3561433"/>
            <a:chOff x="0" y="0"/>
            <a:chExt cx="8059216" cy="4748578"/>
          </a:xfrm>
        </p:grpSpPr>
        <p:sp>
          <p:nvSpPr>
            <p:cNvPr name="AutoShape 16" id="16"/>
            <p:cNvSpPr/>
            <p:nvPr/>
          </p:nvSpPr>
          <p:spPr>
            <a:xfrm>
              <a:off x="0" y="0"/>
              <a:ext cx="8059216" cy="4748578"/>
            </a:xfrm>
            <a:prstGeom prst="rect">
              <a:avLst/>
            </a:prstGeom>
            <a:solidFill>
              <a:srgbClr val="953565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80724" y="652758"/>
            <a:ext cx="5921748" cy="3099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1"/>
              </a:lnSpc>
            </a:pPr>
            <a:r>
              <a:rPr lang="en-US" sz="7115" spc="213">
                <a:solidFill>
                  <a:srgbClr val="FCCD00"/>
                </a:solidFill>
                <a:latin typeface="Cormorant Garamond Bold"/>
              </a:rPr>
              <a:t>Відділення </a:t>
            </a:r>
          </a:p>
          <a:p>
            <a:pPr algn="ctr">
              <a:lnSpc>
                <a:spcPts val="8111"/>
              </a:lnSpc>
            </a:pPr>
            <a:r>
              <a:rPr lang="en-US" sz="7115" spc="213">
                <a:solidFill>
                  <a:srgbClr val="FCCD00"/>
                </a:solidFill>
                <a:latin typeface="Cormorant Garamond Bold"/>
              </a:rPr>
              <a:t>комп'ютерних наук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6657680" y="5552875"/>
            <a:ext cx="328856" cy="328856"/>
            <a:chOff x="0" y="0"/>
            <a:chExt cx="6350000" cy="6350000"/>
          </a:xfrm>
        </p:grpSpPr>
        <p:sp>
          <p:nvSpPr>
            <p:cNvPr name="Freeform 19" id="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657680" y="2479110"/>
            <a:ext cx="328856" cy="328856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017F"/>
            </a:solidFill>
          </p:spPr>
        </p:sp>
      </p:grpSp>
      <p:pic>
        <p:nvPicPr>
          <p:cNvPr name="Picture 22" id="2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35582" y="6096580"/>
            <a:ext cx="3734695" cy="3048869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7815689" y="904875"/>
            <a:ext cx="9922037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4">
                <a:solidFill>
                  <a:srgbClr val="7E017F"/>
                </a:solidFill>
                <a:latin typeface="Poppins Light Bold"/>
              </a:rPr>
              <a:t>Комп'ютерні системи та мережі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815689" y="2085102"/>
            <a:ext cx="9922037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4000" spc="40">
                <a:solidFill>
                  <a:srgbClr val="7E017F"/>
                </a:solidFill>
                <a:latin typeface="Poppins Light Bold"/>
              </a:rPr>
              <a:t>Безпека інформаційних та</a:t>
            </a:r>
          </a:p>
          <a:p>
            <a:pPr>
              <a:lnSpc>
                <a:spcPts val="6000"/>
              </a:lnSpc>
            </a:pPr>
            <a:r>
              <a:rPr lang="en-US" sz="4000" spc="40">
                <a:solidFill>
                  <a:srgbClr val="7E017F"/>
                </a:solidFill>
                <a:latin typeface="Poppins Light Bold"/>
              </a:rPr>
              <a:t>телекомунікаційних систем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815689" y="3995746"/>
            <a:ext cx="9922037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4">
                <a:solidFill>
                  <a:srgbClr val="7E017F"/>
                </a:solidFill>
                <a:latin typeface="Poppins Light Bold"/>
              </a:rPr>
              <a:t>Технології програмування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815689" y="5184485"/>
            <a:ext cx="9922037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4000" spc="40">
                <a:solidFill>
                  <a:srgbClr val="7E017F"/>
                </a:solidFill>
                <a:latin typeface="Poppins Light Bold"/>
              </a:rPr>
              <a:t>Інформаційні системи, бази даних та системи штучного інтелекту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815689" y="6956335"/>
            <a:ext cx="9922037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50"/>
              </a:lnSpc>
            </a:pPr>
            <a:r>
              <a:rPr lang="en-US" sz="4500" spc="44">
                <a:solidFill>
                  <a:srgbClr val="7E017F"/>
                </a:solidFill>
                <a:latin typeface="Arimo Bold"/>
              </a:rPr>
              <a:t>Internet-технології та WEB дизайн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15689" y="8181975"/>
            <a:ext cx="9922037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4000" spc="40">
                <a:solidFill>
                  <a:srgbClr val="7E017F"/>
                </a:solidFill>
                <a:latin typeface="Poppins Light Bold"/>
              </a:rPr>
              <a:t>Мультимедійні системи, навчальні та ігрові програми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DAEGpWjoYTk</dc:identifier>
  <dcterms:modified xsi:type="dcterms:W3CDTF">2011-08-01T06:04:30Z</dcterms:modified>
  <cp:revision>1</cp:revision>
  <dc:title>світло науки старшие</dc:title>
</cp:coreProperties>
</file>